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47" autoAdjust="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3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87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065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826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250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7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508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4675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537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840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277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287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013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112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324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14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829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3EC7EF-6BE1-4403-A04A-571B0B1FAFD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5FD25F-CEA6-4ED0-9C8B-DA0C629688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066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600" b="1" dirty="0"/>
              <a:t>Etica profesională</a:t>
            </a:r>
            <a:r>
              <a:rPr lang="ro-RO" sz="3600" dirty="0"/>
              <a:t/>
            </a:r>
            <a:br>
              <a:rPr lang="ro-RO" sz="3600" dirty="0"/>
            </a:br>
            <a:r>
              <a:rPr lang="ro-RO" sz="3600" dirty="0" smtClean="0"/>
              <a:t>Relaţiile interumane-climatul optim de muncă</a:t>
            </a:r>
            <a:r>
              <a:rPr lang="ro-RO" sz="3600" dirty="0"/>
              <a:t/>
            </a:r>
            <a:br>
              <a:rPr lang="ro-RO" sz="3600" dirty="0"/>
            </a:br>
            <a:endParaRPr lang="ro-RO" sz="360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84211" y="3657599"/>
            <a:ext cx="7002463" cy="2714625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 smtClean="0"/>
              <a:t>DOMENIUL  </a:t>
            </a:r>
            <a:r>
              <a:rPr lang="ro-RO" b="1" dirty="0"/>
              <a:t>DE PREGĂTIRE PROFESIONALĂ: ECONOMIC-COMERȚ</a:t>
            </a:r>
          </a:p>
          <a:p>
            <a:r>
              <a:rPr lang="ro-RO" b="1" dirty="0"/>
              <a:t>CALIFICAREA : TEHNICIAN ÎN ACTIVITĂȚI ECONOMICE, </a:t>
            </a:r>
            <a:r>
              <a:rPr lang="ro-RO" b="1" dirty="0" smtClean="0"/>
              <a:t>TEHNICIAN ÎN ADMINISTRAȚIE, </a:t>
            </a:r>
            <a:r>
              <a:rPr lang="ro-RO" b="1" dirty="0"/>
              <a:t>TEHNICIAN ACHIZIȚII ȘI CONTRACTĂRI, </a:t>
            </a:r>
            <a:r>
              <a:rPr lang="ro-RO" b="1" dirty="0" smtClean="0"/>
              <a:t>TEHNICIAN ÎN ACTIVITĂȚI DE COMERȚ </a:t>
            </a:r>
            <a:endParaRPr lang="ro-RO" b="1" dirty="0"/>
          </a:p>
          <a:p>
            <a:r>
              <a:rPr lang="ro-RO" b="1" dirty="0"/>
              <a:t>MODULUL :Etică și comunicare profesională</a:t>
            </a:r>
          </a:p>
          <a:p>
            <a:r>
              <a:rPr lang="ro-RO" b="1" dirty="0"/>
              <a:t>Clasa a X-a </a:t>
            </a:r>
            <a:endParaRPr lang="ro-RO" b="1" dirty="0" smtClean="0"/>
          </a:p>
          <a:p>
            <a:r>
              <a:rPr lang="ro-RO" dirty="0">
                <a:solidFill>
                  <a:schemeClr val="bg1"/>
                </a:solidFill>
              </a:rPr>
              <a:t>Prof. Paraschiv Daniela </a:t>
            </a:r>
            <a:r>
              <a:rPr lang="ro-RO" dirty="0" smtClean="0">
                <a:solidFill>
                  <a:schemeClr val="bg1"/>
                </a:solidFill>
              </a:rPr>
              <a:t>Carmen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46" y="4203510"/>
            <a:ext cx="3565244" cy="254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3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/>
          </a:bodyPr>
          <a:lstStyle/>
          <a:p>
            <a:r>
              <a:rPr lang="ro-RO" sz="2800" b="1" dirty="0"/>
              <a:t>D</a:t>
            </a:r>
            <a:r>
              <a:rPr lang="ro-RO" sz="2800" b="1" dirty="0" smtClean="0"/>
              <a:t>efini</a:t>
            </a:r>
            <a:r>
              <a:rPr lang="ro-RO" sz="3200" b="1" dirty="0" smtClean="0"/>
              <a:t>ț</a:t>
            </a:r>
            <a:r>
              <a:rPr lang="ro-RO" sz="2800" b="1" dirty="0" smtClean="0"/>
              <a:t>ie etică profesională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02721" y="186420"/>
            <a:ext cx="10630469" cy="4743948"/>
          </a:xfrm>
        </p:spPr>
        <p:txBody>
          <a:bodyPr/>
          <a:lstStyle/>
          <a:p>
            <a:pPr algn="just"/>
            <a:r>
              <a:rPr lang="ro-RO" b="1" dirty="0">
                <a:solidFill>
                  <a:schemeClr val="bg1"/>
                </a:solidFill>
              </a:rPr>
              <a:t>Etica </a:t>
            </a:r>
            <a:r>
              <a:rPr lang="ro-RO" b="1" dirty="0" smtClean="0">
                <a:solidFill>
                  <a:schemeClr val="bg1"/>
                </a:solidFill>
              </a:rPr>
              <a:t>este un </a:t>
            </a:r>
            <a:r>
              <a:rPr lang="ro-RO" dirty="0" smtClean="0">
                <a:solidFill>
                  <a:schemeClr val="bg1"/>
                </a:solidFill>
              </a:rPr>
              <a:t>sistem </a:t>
            </a:r>
            <a:r>
              <a:rPr lang="ro-RO" dirty="0">
                <a:solidFill>
                  <a:schemeClr val="bg1"/>
                </a:solidFill>
              </a:rPr>
              <a:t>sau </a:t>
            </a:r>
            <a:r>
              <a:rPr lang="ro-RO" dirty="0" smtClean="0">
                <a:solidFill>
                  <a:schemeClr val="bg1"/>
                </a:solidFill>
              </a:rPr>
              <a:t>cod </a:t>
            </a:r>
            <a:r>
              <a:rPr lang="ro-RO" dirty="0">
                <a:solidFill>
                  <a:schemeClr val="bg1"/>
                </a:solidFill>
              </a:rPr>
              <a:t>moral al unei anumite persoane</a:t>
            </a:r>
            <a:r>
              <a:rPr lang="ro-RO" dirty="0" smtClean="0">
                <a:solidFill>
                  <a:schemeClr val="bg1"/>
                </a:solidFill>
              </a:rPr>
              <a:t>, </a:t>
            </a:r>
            <a:r>
              <a:rPr lang="ro-RO" dirty="0">
                <a:solidFill>
                  <a:schemeClr val="bg1"/>
                </a:solidFill>
              </a:rPr>
              <a:t>grup sau profesie</a:t>
            </a:r>
            <a:r>
              <a:rPr lang="ro-RO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o-RO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o-RO" b="1" dirty="0" smtClean="0">
                <a:solidFill>
                  <a:schemeClr val="bg1"/>
                </a:solidFill>
              </a:rPr>
              <a:t>Moralitatea</a:t>
            </a:r>
            <a:r>
              <a:rPr lang="ro-RO" dirty="0" smtClean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este legată de </a:t>
            </a:r>
            <a:r>
              <a:rPr lang="ro-RO" dirty="0" smtClean="0">
                <a:solidFill>
                  <a:schemeClr val="bg1"/>
                </a:solidFill>
              </a:rPr>
              <a:t>capacitatea </a:t>
            </a:r>
            <a:r>
              <a:rPr lang="ro-RO" dirty="0">
                <a:solidFill>
                  <a:schemeClr val="bg1"/>
                </a:solidFill>
              </a:rPr>
              <a:t>de a realiza </a:t>
            </a:r>
            <a:r>
              <a:rPr lang="ro-RO" dirty="0" err="1">
                <a:solidFill>
                  <a:schemeClr val="bg1"/>
                </a:solidFill>
              </a:rPr>
              <a:t>distincţia</a:t>
            </a:r>
            <a:r>
              <a:rPr lang="ro-RO" dirty="0">
                <a:solidFill>
                  <a:schemeClr val="bg1"/>
                </a:solidFill>
              </a:rPr>
              <a:t> dintre bine </a:t>
            </a:r>
            <a:r>
              <a:rPr lang="ro-RO" dirty="0" err="1">
                <a:solidFill>
                  <a:schemeClr val="bg1"/>
                </a:solidFill>
              </a:rPr>
              <a:t>şi</a:t>
            </a:r>
            <a:r>
              <a:rPr lang="ro-RO" dirty="0">
                <a:solidFill>
                  <a:schemeClr val="bg1"/>
                </a:solidFill>
              </a:rPr>
              <a:t> rău în comportament.</a:t>
            </a:r>
          </a:p>
          <a:p>
            <a:pPr marL="0" indent="0" algn="just">
              <a:buNone/>
            </a:pPr>
            <a:endParaRPr lang="ro-RO" dirty="0">
              <a:solidFill>
                <a:schemeClr val="bg1"/>
              </a:solidFill>
            </a:endParaRPr>
          </a:p>
          <a:p>
            <a:pPr algn="just"/>
            <a:r>
              <a:rPr lang="ro-RO" b="1" dirty="0">
                <a:solidFill>
                  <a:schemeClr val="bg1"/>
                </a:solidFill>
              </a:rPr>
              <a:t>Etica profesională </a:t>
            </a:r>
            <a:r>
              <a:rPr lang="ro-RO" dirty="0">
                <a:solidFill>
                  <a:schemeClr val="bg1"/>
                </a:solidFill>
              </a:rPr>
              <a:t>precizează practicile, drepturile </a:t>
            </a:r>
            <a:r>
              <a:rPr lang="ro-RO" dirty="0" err="1">
                <a:solidFill>
                  <a:schemeClr val="bg1"/>
                </a:solidFill>
              </a:rPr>
              <a:t>şi</a:t>
            </a:r>
            <a:r>
              <a:rPr lang="ro-RO" dirty="0">
                <a:solidFill>
                  <a:schemeClr val="bg1"/>
                </a:solidFill>
              </a:rPr>
              <a:t> datoriile membrilor unui grup profesional, critică </a:t>
            </a:r>
            <a:r>
              <a:rPr lang="ro-RO" dirty="0" err="1">
                <a:solidFill>
                  <a:schemeClr val="bg1"/>
                </a:solidFill>
              </a:rPr>
              <a:t>şi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err="1">
                <a:solidFill>
                  <a:schemeClr val="bg1"/>
                </a:solidFill>
              </a:rPr>
              <a:t>sancţionează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smtClean="0">
                <a:solidFill>
                  <a:schemeClr val="bg1"/>
                </a:solidFill>
              </a:rPr>
              <a:t>practicile profesionale incorecte</a:t>
            </a:r>
            <a:r>
              <a:rPr lang="ro-RO" dirty="0" smtClean="0"/>
              <a:t>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3999" y="-5524500"/>
            <a:ext cx="2637957" cy="2066400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065" y="3973283"/>
            <a:ext cx="3528935" cy="276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8678" y="0"/>
            <a:ext cx="10247644" cy="840728"/>
          </a:xfrm>
        </p:spPr>
        <p:txBody>
          <a:bodyPr>
            <a:normAutofit/>
          </a:bodyPr>
          <a:lstStyle/>
          <a:p>
            <a:r>
              <a:rPr lang="ro-RO" sz="2800" b="1" dirty="0" err="1" smtClean="0"/>
              <a:t>RelaȚii</a:t>
            </a:r>
            <a:r>
              <a:rPr lang="ro-RO" sz="2800" b="1" dirty="0" smtClean="0"/>
              <a:t> interpersonale în cadrul grupului de lucru 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4700" y="586854"/>
            <a:ext cx="10515600" cy="4716653"/>
          </a:xfrm>
        </p:spPr>
        <p:txBody>
          <a:bodyPr/>
          <a:lstStyle/>
          <a:p>
            <a:r>
              <a:rPr lang="ro-RO" b="1" dirty="0" smtClean="0">
                <a:solidFill>
                  <a:schemeClr val="bg1"/>
                </a:solidFill>
              </a:rPr>
              <a:t>Cerințele pentru stabilirea unor relații interpersonale optime </a:t>
            </a:r>
            <a:r>
              <a:rPr lang="ro-RO" dirty="0" smtClean="0">
                <a:solidFill>
                  <a:schemeClr val="bg1"/>
                </a:solidFill>
              </a:rPr>
              <a:t>sunt :</a:t>
            </a:r>
          </a:p>
          <a:p>
            <a:pPr marL="0" indent="0" algn="just">
              <a:buNone/>
            </a:pPr>
            <a:r>
              <a:rPr lang="ro-RO" dirty="0" smtClean="0">
                <a:solidFill>
                  <a:schemeClr val="bg1"/>
                </a:solidFill>
              </a:rPr>
              <a:t>•	</a:t>
            </a:r>
            <a:r>
              <a:rPr lang="ro-RO" b="1" dirty="0" smtClean="0">
                <a:solidFill>
                  <a:schemeClr val="bg1"/>
                </a:solidFill>
              </a:rPr>
              <a:t>Respectarea principiilor etice de comportament  în </a:t>
            </a:r>
            <a:r>
              <a:rPr lang="ro-RO" b="1" dirty="0" err="1" smtClean="0">
                <a:solidFill>
                  <a:schemeClr val="bg1"/>
                </a:solidFill>
              </a:rPr>
              <a:t>relaţiile</a:t>
            </a:r>
            <a:r>
              <a:rPr lang="ro-RO" b="1" dirty="0" smtClean="0">
                <a:solidFill>
                  <a:schemeClr val="bg1"/>
                </a:solidFill>
              </a:rPr>
              <a:t> de muncă</a:t>
            </a:r>
            <a:r>
              <a:rPr lang="ro-RO" dirty="0" smtClean="0">
                <a:solidFill>
                  <a:schemeClr val="bg1"/>
                </a:solidFill>
              </a:rPr>
              <a:t>: principiul </a:t>
            </a:r>
            <a:r>
              <a:rPr lang="ro-RO" dirty="0" err="1" smtClean="0">
                <a:solidFill>
                  <a:schemeClr val="bg1"/>
                </a:solidFill>
              </a:rPr>
              <a:t>egalităţii</a:t>
            </a:r>
            <a:r>
              <a:rPr lang="ro-RO" dirty="0" smtClean="0">
                <a:solidFill>
                  <a:schemeClr val="bg1"/>
                </a:solidFill>
              </a:rPr>
              <a:t>, principiul nediscriminării, accesului la </a:t>
            </a:r>
            <a:r>
              <a:rPr lang="ro-RO" dirty="0" err="1" smtClean="0">
                <a:solidFill>
                  <a:schemeClr val="bg1"/>
                </a:solidFill>
              </a:rPr>
              <a:t>informaţie,principiul</a:t>
            </a:r>
            <a:r>
              <a:rPr lang="ro-RO" dirty="0" smtClean="0">
                <a:solidFill>
                  <a:schemeClr val="bg1"/>
                </a:solidFill>
              </a:rPr>
              <a:t> transparentei, principiul respectului si </a:t>
            </a:r>
            <a:r>
              <a:rPr lang="ro-RO" dirty="0" err="1" smtClean="0">
                <a:solidFill>
                  <a:schemeClr val="bg1"/>
                </a:solidFill>
              </a:rPr>
              <a:t>consideraţiei</a:t>
            </a:r>
            <a:r>
              <a:rPr lang="ro-RO" dirty="0" smtClean="0">
                <a:solidFill>
                  <a:schemeClr val="bg1"/>
                </a:solidFill>
              </a:rPr>
              <a:t>, principiul </a:t>
            </a:r>
            <a:r>
              <a:rPr lang="ro-RO" dirty="0" err="1" smtClean="0">
                <a:solidFill>
                  <a:schemeClr val="bg1"/>
                </a:solidFill>
              </a:rPr>
              <a:t>confidenţialităţii</a:t>
            </a:r>
            <a:endParaRPr lang="ro-RO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o-RO" dirty="0" smtClean="0">
                <a:solidFill>
                  <a:schemeClr val="bg1"/>
                </a:solidFill>
              </a:rPr>
              <a:t>•	</a:t>
            </a:r>
            <a:r>
              <a:rPr lang="ro-RO" b="1" dirty="0" err="1" smtClean="0">
                <a:solidFill>
                  <a:schemeClr val="bg1"/>
                </a:solidFill>
              </a:rPr>
              <a:t>Însuşirea</a:t>
            </a:r>
            <a:r>
              <a:rPr lang="ro-RO" b="1" dirty="0" smtClean="0">
                <a:solidFill>
                  <a:schemeClr val="bg1"/>
                </a:solidFill>
              </a:rPr>
              <a:t> ți aplicarea normelor etice la locul de muncă</a:t>
            </a:r>
            <a:r>
              <a:rPr lang="ro-RO" dirty="0" smtClean="0">
                <a:solidFill>
                  <a:schemeClr val="bg1"/>
                </a:solidFill>
              </a:rPr>
              <a:t>: purtarea ecusonului cu datele de identificare; </a:t>
            </a:r>
            <a:r>
              <a:rPr lang="ro-RO" dirty="0" err="1" smtClean="0">
                <a:solidFill>
                  <a:schemeClr val="bg1"/>
                </a:solidFill>
              </a:rPr>
              <a:t>ţinuta</a:t>
            </a:r>
            <a:r>
              <a:rPr lang="ro-RO" dirty="0" smtClean="0">
                <a:solidFill>
                  <a:schemeClr val="bg1"/>
                </a:solidFill>
              </a:rPr>
              <a:t> decentă, corespunzătoare </a:t>
            </a:r>
            <a:r>
              <a:rPr lang="ro-RO" dirty="0" err="1" smtClean="0">
                <a:solidFill>
                  <a:schemeClr val="bg1"/>
                </a:solidFill>
              </a:rPr>
              <a:t>funcţiei</a:t>
            </a:r>
            <a:r>
              <a:rPr lang="ro-RO" dirty="0" smtClean="0">
                <a:solidFill>
                  <a:schemeClr val="bg1"/>
                </a:solidFill>
              </a:rPr>
              <a:t>; stăpânire de sine (calm, politicos, respectos); să manifeste  o atitudine pozitivă în </a:t>
            </a:r>
            <a:r>
              <a:rPr lang="ro-RO" dirty="0" err="1" smtClean="0">
                <a:solidFill>
                  <a:schemeClr val="bg1"/>
                </a:solidFill>
              </a:rPr>
              <a:t>relaţiile</a:t>
            </a:r>
            <a:r>
              <a:rPr lang="ro-RO" dirty="0" smtClean="0">
                <a:solidFill>
                  <a:schemeClr val="bg1"/>
                </a:solidFill>
              </a:rPr>
              <a:t> cu publicul; să folosească un limbaj corect din punct de vedere gramatical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smtClean="0">
                <a:solidFill>
                  <a:schemeClr val="bg1"/>
                </a:solidFill>
              </a:rPr>
              <a:t>și profesional, să ofere răspunsuri corecte </a:t>
            </a:r>
            <a:r>
              <a:rPr lang="ro-RO" dirty="0" err="1" smtClean="0">
                <a:solidFill>
                  <a:schemeClr val="bg1"/>
                </a:solidFill>
              </a:rPr>
              <a:t>şi</a:t>
            </a:r>
            <a:r>
              <a:rPr lang="ro-RO" dirty="0" smtClean="0">
                <a:solidFill>
                  <a:schemeClr val="bg1"/>
                </a:solidFill>
              </a:rPr>
              <a:t> complete.</a:t>
            </a:r>
          </a:p>
          <a:p>
            <a:pPr algn="just"/>
            <a:endParaRPr lang="ro-RO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361" y="3996365"/>
            <a:ext cx="5004748" cy="286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Asigurarea unui climat favorabil lucrului în echipă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392072"/>
            <a:ext cx="10324532" cy="4278243"/>
          </a:xfrm>
        </p:spPr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Asigurarea unui climat favorabil lucrului în echipă presupune: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 smtClean="0">
                <a:solidFill>
                  <a:schemeClr val="bg1"/>
                </a:solidFill>
              </a:rPr>
              <a:t> oferirea de sprijin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smtClean="0">
                <a:solidFill>
                  <a:schemeClr val="bg1"/>
                </a:solidFill>
              </a:rPr>
              <a:t>și  încurajare colegilor,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err="1" smtClean="0">
                <a:solidFill>
                  <a:schemeClr val="bg1"/>
                </a:solidFill>
              </a:rPr>
              <a:t>tratatarea</a:t>
            </a:r>
            <a:r>
              <a:rPr lang="ro-RO" dirty="0" smtClean="0">
                <a:solidFill>
                  <a:schemeClr val="bg1"/>
                </a:solidFill>
              </a:rPr>
              <a:t> cu umor a dificultăților,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smtClean="0">
                <a:solidFill>
                  <a:schemeClr val="bg1"/>
                </a:solidFill>
              </a:rPr>
              <a:t>crearea unei </a:t>
            </a:r>
            <a:r>
              <a:rPr lang="ro-RO" dirty="0" err="1" smtClean="0">
                <a:solidFill>
                  <a:schemeClr val="bg1"/>
                </a:solidFill>
              </a:rPr>
              <a:t>ambianţe</a:t>
            </a:r>
            <a:r>
              <a:rPr lang="ro-RO" dirty="0" smtClean="0">
                <a:solidFill>
                  <a:schemeClr val="bg1"/>
                </a:solidFill>
              </a:rPr>
              <a:t> plăcute   de lucru,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 smtClean="0">
                <a:solidFill>
                  <a:schemeClr val="bg1"/>
                </a:solidFill>
              </a:rPr>
              <a:t> rezolvarea amiabilă și cu tact a conflictelor,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 smtClean="0">
                <a:solidFill>
                  <a:schemeClr val="bg1"/>
                </a:solidFill>
              </a:rPr>
              <a:t> manifestarea unei  atitudini pozitive  </a:t>
            </a:r>
            <a:r>
              <a:rPr lang="ro-RO" dirty="0" err="1" smtClean="0">
                <a:solidFill>
                  <a:schemeClr val="bg1"/>
                </a:solidFill>
              </a:rPr>
              <a:t>faţă</a:t>
            </a:r>
            <a:r>
              <a:rPr lang="ro-RO" dirty="0" smtClean="0">
                <a:solidFill>
                  <a:schemeClr val="bg1"/>
                </a:solidFill>
              </a:rPr>
              <a:t> de opiniile </a:t>
            </a:r>
          </a:p>
          <a:p>
            <a:pPr marL="0" indent="0">
              <a:buNone/>
            </a:pPr>
            <a:r>
              <a:rPr lang="ro-RO" dirty="0" smtClean="0">
                <a:solidFill>
                  <a:schemeClr val="bg1"/>
                </a:solidFill>
              </a:rPr>
              <a:t> colegilor și colaborarea cu aceștia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61" y="3759959"/>
            <a:ext cx="4286239" cy="309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1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1325563"/>
          </a:xfrm>
        </p:spPr>
        <p:txBody>
          <a:bodyPr>
            <a:noAutofit/>
          </a:bodyPr>
          <a:lstStyle/>
          <a:p>
            <a:r>
              <a:rPr lang="ro-RO" sz="2800" b="1" dirty="0" smtClean="0"/>
              <a:t>STUDIU DE CAZ-  Dilema etică</a:t>
            </a:r>
            <a:br>
              <a:rPr lang="ro-RO" sz="2800" b="1" dirty="0" smtClean="0"/>
            </a:b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419367"/>
            <a:ext cx="10515600" cy="4757596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dirty="0" smtClean="0">
                <a:solidFill>
                  <a:schemeClr val="bg1"/>
                </a:solidFill>
              </a:rPr>
              <a:t>Într-o bancă lucrau 2 bune  prietene </a:t>
            </a:r>
            <a:r>
              <a:rPr lang="ro-RO" dirty="0">
                <a:solidFill>
                  <a:schemeClr val="bg1"/>
                </a:solidFill>
              </a:rPr>
              <a:t>.</a:t>
            </a:r>
            <a:r>
              <a:rPr lang="ro-RO" dirty="0" smtClean="0">
                <a:solidFill>
                  <a:schemeClr val="bg1"/>
                </a:solidFill>
              </a:rPr>
              <a:t> Ana era psiholog și lucra la biroul de resurse umane , iar Bianca era economistă la biroul de analize și risc financiar.</a:t>
            </a:r>
          </a:p>
          <a:p>
            <a:pPr algn="just"/>
            <a:r>
              <a:rPr lang="ro-RO" dirty="0" smtClean="0">
                <a:solidFill>
                  <a:schemeClr val="bg1"/>
                </a:solidFill>
              </a:rPr>
              <a:t>Șeful </a:t>
            </a:r>
            <a:r>
              <a:rPr lang="pt-BR" dirty="0">
                <a:solidFill>
                  <a:schemeClr val="bg1"/>
                </a:solidFill>
              </a:rPr>
              <a:t>biroul de analize și risc </a:t>
            </a:r>
            <a:r>
              <a:rPr lang="pt-BR" dirty="0" smtClean="0">
                <a:solidFill>
                  <a:schemeClr val="bg1"/>
                </a:solidFill>
              </a:rPr>
              <a:t>financiar</a:t>
            </a:r>
            <a:r>
              <a:rPr lang="ro-RO" dirty="0" smtClean="0">
                <a:solidFill>
                  <a:schemeClr val="bg1"/>
                </a:solidFill>
              </a:rPr>
              <a:t> , la recomandarea </a:t>
            </a:r>
            <a:r>
              <a:rPr lang="ro-RO" dirty="0" err="1" smtClean="0">
                <a:solidFill>
                  <a:schemeClr val="bg1"/>
                </a:solidFill>
              </a:rPr>
              <a:t>directorulului</a:t>
            </a:r>
            <a:r>
              <a:rPr lang="ro-RO" dirty="0" smtClean="0">
                <a:solidFill>
                  <a:schemeClr val="bg1"/>
                </a:solidFill>
              </a:rPr>
              <a:t> băncii, anunță biroul de resurse umane că este necesară testarea angajaților pentru a fi desemnată o persoană care va fi   promovată.</a:t>
            </a:r>
          </a:p>
          <a:p>
            <a:pPr algn="just"/>
            <a:r>
              <a:rPr lang="ro-RO" dirty="0" smtClean="0">
                <a:solidFill>
                  <a:schemeClr val="bg1"/>
                </a:solidFill>
              </a:rPr>
              <a:t>În una din zile următoare, Bianca are o dispută cu un coleg de birou privind  realizarea unui proiect comun. Seara, Bianca îi spune prietenei sale despre incident și despre intenția ei de a-l </a:t>
            </a:r>
            <a:r>
              <a:rPr lang="ro-RO" dirty="0" err="1" smtClean="0">
                <a:solidFill>
                  <a:schemeClr val="bg1"/>
                </a:solidFill>
              </a:rPr>
              <a:t>impiedica</a:t>
            </a:r>
            <a:r>
              <a:rPr lang="ro-RO" dirty="0" smtClean="0">
                <a:solidFill>
                  <a:schemeClr val="bg1"/>
                </a:solidFill>
              </a:rPr>
              <a:t>  pe colegul ei să </a:t>
            </a:r>
            <a:r>
              <a:rPr lang="ro-RO" dirty="0">
                <a:solidFill>
                  <a:schemeClr val="bg1"/>
                </a:solidFill>
              </a:rPr>
              <a:t>t</a:t>
            </a:r>
            <a:r>
              <a:rPr lang="ro-RO" dirty="0" smtClean="0">
                <a:solidFill>
                  <a:schemeClr val="bg1"/>
                </a:solidFill>
              </a:rPr>
              <a:t>ermine la timp proiectul. Ana îi spune că în acea perioadă era analizat comportamentul angajaților din biroul de risc, pentru că urma să fie  propusă o promovare. Ana îi spune că nu are rost să se implice în conflictul cu colegul său, pentru că deja  se stabilise că rezultatele sale erau mai  slabe ca ale  ei. </a:t>
            </a:r>
          </a:p>
          <a:p>
            <a:pPr algn="just"/>
            <a:r>
              <a:rPr lang="ro-RO" dirty="0" smtClean="0">
                <a:solidFill>
                  <a:schemeClr val="bg1"/>
                </a:solidFill>
              </a:rPr>
              <a:t> </a:t>
            </a:r>
            <a:r>
              <a:rPr lang="ro-RO" b="1" dirty="0" smtClean="0">
                <a:solidFill>
                  <a:schemeClr val="bg1"/>
                </a:solidFill>
              </a:rPr>
              <a:t>Analizați comportamentul și relațiile interpersonale dintre </a:t>
            </a:r>
          </a:p>
          <a:p>
            <a:pPr marL="0" indent="0" algn="just">
              <a:buNone/>
            </a:pPr>
            <a:r>
              <a:rPr lang="ro-RO" b="1" dirty="0" smtClean="0">
                <a:solidFill>
                  <a:schemeClr val="bg1"/>
                </a:solidFill>
              </a:rPr>
              <a:t>cele două prietene și prezentați-vă opinia, argumentând-o </a:t>
            </a:r>
            <a:r>
              <a:rPr lang="ro-RO" dirty="0" smtClean="0">
                <a:solidFill>
                  <a:schemeClr val="bg1"/>
                </a:solidFill>
              </a:rPr>
              <a:t>.</a:t>
            </a:r>
          </a:p>
          <a:p>
            <a:endParaRPr lang="ro-RO" dirty="0" smtClean="0"/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202" y="4486275"/>
            <a:ext cx="3440965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</TotalTime>
  <Words>365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Wingdings</vt:lpstr>
      <vt:lpstr>Wingdings 3</vt:lpstr>
      <vt:lpstr>Sector</vt:lpstr>
      <vt:lpstr>Etica profesională Relaţiile interumane-climatul optim de muncă </vt:lpstr>
      <vt:lpstr>Definiție etică profesională</vt:lpstr>
      <vt:lpstr>RelaȚii interpersonale în cadrul grupului de lucru </vt:lpstr>
      <vt:lpstr>Asigurarea unui climat favorabil lucrului în echipă</vt:lpstr>
      <vt:lpstr>STUDIU DE CAZ-  Dilema etică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Etica profesională Relaţiile interumane-climatul optim de muncă</dc:title>
  <dc:creator>Dana</dc:creator>
  <cp:lastModifiedBy>Elena Cerkez</cp:lastModifiedBy>
  <cp:revision>19</cp:revision>
  <dcterms:created xsi:type="dcterms:W3CDTF">2020-05-26T10:37:14Z</dcterms:created>
  <dcterms:modified xsi:type="dcterms:W3CDTF">2020-08-12T12:53:51Z</dcterms:modified>
</cp:coreProperties>
</file>